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2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A641D-EA8D-5847-B886-4DFB25617832}" type="datetimeFigureOut">
              <a:rPr lang="en-US" smtClean="0"/>
              <a:t>6/11/15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510FD-CD12-2346-93A0-21B02C0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510FD-CD12-2346-93A0-21B02C0D44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43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6/11/15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6/11/15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6/11/15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6/11/15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6/11/15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6/11/15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6/11/15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Mandarin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3132" y="4540439"/>
            <a:ext cx="6461760" cy="1066800"/>
          </a:xfrm>
        </p:spPr>
        <p:txBody>
          <a:bodyPr/>
          <a:lstStyle/>
          <a:p>
            <a:r>
              <a:rPr lang="en-US" dirty="0" smtClean="0"/>
              <a:t>Daina Goldenberg</a:t>
            </a:r>
          </a:p>
          <a:p>
            <a:r>
              <a:rPr lang="en-US" dirty="0" smtClean="0"/>
              <a:t>HONORS 394: Language That Binds 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04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01375" cy="4800600"/>
          </a:xfrm>
        </p:spPr>
        <p:txBody>
          <a:bodyPr/>
          <a:lstStyle/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Status Level 1 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840,000,000 speakers in China (70% L1)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Northern, Northwestern, Southwestern, Eastern/Lower Yangtze River</a:t>
            </a:r>
          </a:p>
          <a:p>
            <a:pPr marL="114300" indent="0">
              <a:buNone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1144" y="6216134"/>
            <a:ext cx="4582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Sources: UCLA, </a:t>
            </a:r>
            <a:r>
              <a:rPr lang="en-US" dirty="0" err="1" smtClean="0"/>
              <a:t>Ethnologue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996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361117" cy="4800600"/>
          </a:xfrm>
        </p:spPr>
        <p:txBody>
          <a:bodyPr/>
          <a:lstStyle/>
          <a:p>
            <a:r>
              <a:rPr lang="en-US" dirty="0" smtClean="0"/>
              <a:t>Sino-Tibetan language family</a:t>
            </a:r>
          </a:p>
          <a:p>
            <a:r>
              <a:rPr lang="en-US" dirty="0" smtClean="0"/>
              <a:t>Logographs, pictographs, ideographs, compound ideographs, loan characters, phonetic compounds</a:t>
            </a:r>
          </a:p>
          <a:p>
            <a:r>
              <a:rPr lang="en-US" dirty="0" smtClean="0"/>
              <a:t>Pinyin </a:t>
            </a:r>
          </a:p>
          <a:p>
            <a:r>
              <a:rPr lang="en-US" dirty="0" smtClean="0"/>
              <a:t>Tone</a:t>
            </a:r>
          </a:p>
          <a:p>
            <a:r>
              <a:rPr lang="en-US" dirty="0" smtClean="0"/>
              <a:t>Inflectional Morphemes</a:t>
            </a:r>
          </a:p>
          <a:p>
            <a:r>
              <a:rPr lang="en-US" dirty="0" smtClean="0"/>
              <a:t>Pronouns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200" y="1600200"/>
            <a:ext cx="3556000" cy="3644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746" y="6101820"/>
            <a:ext cx="7972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UCLA</a:t>
            </a:r>
          </a:p>
          <a:p>
            <a:r>
              <a:rPr lang="en-US" sz="1400" dirty="0"/>
              <a:t>Image: http://</a:t>
            </a:r>
            <a:r>
              <a:rPr lang="en-US" sz="1400" dirty="0" err="1"/>
              <a:t>www.theworldofchinese.com</a:t>
            </a:r>
            <a:r>
              <a:rPr lang="en-US" sz="1400" dirty="0"/>
              <a:t>/</a:t>
            </a:r>
            <a:r>
              <a:rPr lang="en-US" sz="1400" dirty="0" err="1"/>
              <a:t>wp</a:t>
            </a:r>
            <a:r>
              <a:rPr lang="en-US" sz="1400" dirty="0"/>
              <a:t>-content/uploads/2012/09/</a:t>
            </a:r>
            <a:r>
              <a:rPr lang="en-US" sz="1400" dirty="0" err="1"/>
              <a:t>tone_in-text.jpg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95101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0559"/>
            <a:ext cx="7620000" cy="1143000"/>
          </a:xfrm>
        </p:spPr>
        <p:txBody>
          <a:bodyPr/>
          <a:lstStyle/>
          <a:p>
            <a:r>
              <a:rPr lang="en-US" dirty="0" smtClean="0"/>
              <a:t>A Little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360" y="1194285"/>
            <a:ext cx="7620000" cy="48006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Pre-classical</a:t>
            </a:r>
          </a:p>
          <a:p>
            <a:endParaRPr lang="en-US" dirty="0" smtClean="0"/>
          </a:p>
          <a:p>
            <a:r>
              <a:rPr lang="en-US" dirty="0" smtClean="0"/>
              <a:t>Classical</a:t>
            </a:r>
          </a:p>
          <a:p>
            <a:endParaRPr lang="en-US" dirty="0" smtClean="0"/>
          </a:p>
          <a:p>
            <a:r>
              <a:rPr lang="en-US" dirty="0" smtClean="0"/>
              <a:t>Post-classical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9360" y="6034167"/>
            <a:ext cx="81712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r>
              <a:rPr lang="en-US" sz="1400" dirty="0" smtClean="0"/>
              <a:t>Source: UCLA</a:t>
            </a:r>
            <a:endParaRPr lang="en-US" sz="1400" dirty="0"/>
          </a:p>
          <a:p>
            <a:r>
              <a:rPr lang="en-US" sz="1400" dirty="0" smtClean="0"/>
              <a:t>Image: http</a:t>
            </a:r>
            <a:r>
              <a:rPr lang="en-US" sz="1400" dirty="0"/>
              <a:t>://</a:t>
            </a:r>
            <a:r>
              <a:rPr lang="en-US" sz="1400" dirty="0" err="1"/>
              <a:t>upload.wikimedia.org</a:t>
            </a:r>
            <a:r>
              <a:rPr lang="en-US" sz="1400" dirty="0"/>
              <a:t>/</a:t>
            </a:r>
            <a:r>
              <a:rPr lang="en-US" sz="1400" dirty="0" err="1"/>
              <a:t>wikipedia</a:t>
            </a:r>
            <a:r>
              <a:rPr lang="en-US" sz="1400" dirty="0"/>
              <a:t>/commons/e/e2/LetterFromKhubilaiToJapan1266.jpg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50406"/>
          <a:stretch/>
        </p:blipFill>
        <p:spPr>
          <a:xfrm>
            <a:off x="2454421" y="1509297"/>
            <a:ext cx="6002483" cy="405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15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Immigration to PNW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7977"/>
            <a:ext cx="4400397" cy="4800600"/>
          </a:xfrm>
        </p:spPr>
        <p:txBody>
          <a:bodyPr/>
          <a:lstStyle/>
          <a:p>
            <a:r>
              <a:rPr lang="en-US" dirty="0" smtClean="0"/>
              <a:t>Gold Rush 1950s</a:t>
            </a:r>
          </a:p>
          <a:p>
            <a:r>
              <a:rPr lang="en-US" dirty="0" smtClean="0"/>
              <a:t>Transcontinental Railroad</a:t>
            </a:r>
          </a:p>
          <a:p>
            <a:r>
              <a:rPr lang="en-US" dirty="0" smtClean="0"/>
              <a:t>Chinese Exclusion Act 1882</a:t>
            </a:r>
          </a:p>
          <a:p>
            <a:r>
              <a:rPr lang="en-US" dirty="0" smtClean="0"/>
              <a:t>1885 Knights of Labor</a:t>
            </a:r>
          </a:p>
          <a:p>
            <a:r>
              <a:rPr lang="en-US" dirty="0" smtClean="0"/>
              <a:t>1886  Attempted Expulsion</a:t>
            </a:r>
          </a:p>
          <a:p>
            <a:r>
              <a:rPr lang="en-US" dirty="0" smtClean="0"/>
              <a:t>1943 Chinese Exclusion Act Repealed </a:t>
            </a:r>
          </a:p>
          <a:p>
            <a:r>
              <a:rPr lang="en-US" dirty="0" smtClean="0"/>
              <a:t>WWII</a:t>
            </a:r>
          </a:p>
          <a:p>
            <a:r>
              <a:rPr lang="en-US" dirty="0" smtClean="0"/>
              <a:t>Population today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4746" y="6139190"/>
            <a:ext cx="8432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Washington State Historical Society, CAPAA</a:t>
            </a:r>
          </a:p>
          <a:p>
            <a:r>
              <a:rPr lang="en-US" sz="1400" dirty="0" smtClean="0"/>
              <a:t>Image</a:t>
            </a:r>
            <a:r>
              <a:rPr lang="en-US" sz="1400" dirty="0"/>
              <a:t>: http://</a:t>
            </a:r>
            <a:r>
              <a:rPr lang="en-US" sz="1400" dirty="0" err="1"/>
              <a:t>mediad.publicbroadcasting.net</a:t>
            </a:r>
            <a:r>
              <a:rPr lang="en-US" sz="1400" dirty="0"/>
              <a:t>/p/</a:t>
            </a:r>
            <a:r>
              <a:rPr lang="en-US" sz="1400" dirty="0" err="1"/>
              <a:t>kuer</a:t>
            </a:r>
            <a:r>
              <a:rPr lang="en-US" sz="1400" dirty="0"/>
              <a:t>/files/201405/</a:t>
            </a:r>
            <a:r>
              <a:rPr lang="en-US" sz="1400" dirty="0" err="1"/>
              <a:t>chinese</a:t>
            </a:r>
            <a:r>
              <a:rPr lang="en-US" sz="1400" dirty="0"/>
              <a:t>-railroad-</a:t>
            </a:r>
            <a:r>
              <a:rPr lang="en-US" sz="1400" dirty="0" err="1"/>
              <a:t>workers.jpg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057" y="2216374"/>
            <a:ext cx="3849143" cy="278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20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Northwest Chinese School </a:t>
            </a:r>
          </a:p>
          <a:p>
            <a:r>
              <a:rPr lang="en-US" dirty="0" smtClean="0"/>
              <a:t>Washington International School</a:t>
            </a:r>
          </a:p>
          <a:p>
            <a:pPr marL="411480" lvl="1" indent="0">
              <a:buNone/>
            </a:pPr>
            <a:r>
              <a:rPr lang="en-US" dirty="0" smtClean="0"/>
              <a:t>Summer Courses</a:t>
            </a:r>
          </a:p>
          <a:p>
            <a:pPr marL="411480" lvl="1" indent="0">
              <a:buNone/>
            </a:pPr>
            <a:r>
              <a:rPr lang="en-US" dirty="0" smtClean="0"/>
              <a:t>Pinyin, math, SAT prep, Computer Programming, </a:t>
            </a:r>
          </a:p>
          <a:p>
            <a:pPr marL="411480" lvl="1" indent="0">
              <a:buNone/>
            </a:pPr>
            <a:r>
              <a:rPr lang="en-US" dirty="0" smtClean="0"/>
              <a:t>Bilingual Summer Camp</a:t>
            </a:r>
          </a:p>
          <a:p>
            <a:pPr marL="411480" lvl="1" indent="0">
              <a:buNone/>
            </a:pPr>
            <a:r>
              <a:rPr lang="en-US" dirty="0" smtClean="0"/>
              <a:t>Bilingual/immersion preschool and childcare</a:t>
            </a:r>
          </a:p>
          <a:p>
            <a:pPr marL="41148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CSSA at UW</a:t>
            </a:r>
          </a:p>
          <a:p>
            <a:pPr lvl="1"/>
            <a:r>
              <a:rPr lang="en-US" dirty="0" smtClean="0"/>
              <a:t>Chinese Major/Minor Options at UW</a:t>
            </a:r>
          </a:p>
          <a:p>
            <a:pPr marL="411480" lvl="1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6988" y="6099638"/>
            <a:ext cx="7136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Sources: Northwest Chinese School, Washington International School, CSSA, UW Asian Languages and Literature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08112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in Writing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89432"/>
            <a:ext cx="7620000" cy="4800600"/>
          </a:xfrm>
        </p:spPr>
        <p:txBody>
          <a:bodyPr/>
          <a:lstStyle/>
          <a:p>
            <a:r>
              <a:rPr lang="en-US" dirty="0" smtClean="0"/>
              <a:t>“5 Common Differences between Chinese and English” – John Webster</a:t>
            </a:r>
          </a:p>
          <a:p>
            <a:endParaRPr lang="en-US" dirty="0" smtClean="0"/>
          </a:p>
          <a:p>
            <a:r>
              <a:rPr lang="en-US" dirty="0" smtClean="0"/>
              <a:t>“Contrastive Rhetoric” – Carolyn </a:t>
            </a:r>
            <a:r>
              <a:rPr lang="en-US" dirty="0" err="1" smtClean="0"/>
              <a:t>Matalene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“Perfect English” – </a:t>
            </a:r>
            <a:r>
              <a:rPr lang="en-US" dirty="0" err="1" smtClean="0"/>
              <a:t>Xin</a:t>
            </a:r>
            <a:r>
              <a:rPr lang="en-US" dirty="0"/>
              <a:t> </a:t>
            </a:r>
            <a:r>
              <a:rPr lang="en-US" dirty="0" err="1" smtClean="0"/>
              <a:t>Xin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889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55</TotalTime>
  <Words>267</Words>
  <Application>Microsoft Macintosh PowerPoint</Application>
  <PresentationFormat>On-screen Show (4:3)</PresentationFormat>
  <Paragraphs>63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Adjacency</vt:lpstr>
      <vt:lpstr> Mandarin</vt:lpstr>
      <vt:lpstr>Language Status</vt:lpstr>
      <vt:lpstr>Language Characteristics</vt:lpstr>
      <vt:lpstr>A Little History</vt:lpstr>
      <vt:lpstr>Chinese Immigration to PNW</vt:lpstr>
      <vt:lpstr>Community Resources</vt:lpstr>
      <vt:lpstr>Ideas in Writing Practices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 Goldenberg</dc:creator>
  <cp:lastModifiedBy>Danielle  Goldenberg</cp:lastModifiedBy>
  <cp:revision>8</cp:revision>
  <dcterms:created xsi:type="dcterms:W3CDTF">2015-05-10T03:13:33Z</dcterms:created>
  <dcterms:modified xsi:type="dcterms:W3CDTF">2015-06-11T21:18:39Z</dcterms:modified>
</cp:coreProperties>
</file>